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732" r:id="rId6"/>
    <p:sldMasterId id="2147483744" r:id="rId7"/>
    <p:sldMasterId id="2147483800" r:id="rId8"/>
    <p:sldMasterId id="2147483812" r:id="rId9"/>
    <p:sldMasterId id="2147483830" r:id="rId10"/>
    <p:sldMasterId id="2147483842" r:id="rId11"/>
  </p:sldMasterIdLst>
  <p:sldIdLst>
    <p:sldId id="256" r:id="rId12"/>
    <p:sldId id="263" r:id="rId13"/>
    <p:sldId id="264" r:id="rId14"/>
    <p:sldId id="257" r:id="rId15"/>
    <p:sldId id="258" r:id="rId16"/>
    <p:sldId id="259" r:id="rId17"/>
    <p:sldId id="266" r:id="rId18"/>
    <p:sldId id="267" r:id="rId19"/>
    <p:sldId id="268" r:id="rId20"/>
    <p:sldId id="271" r:id="rId21"/>
    <p:sldId id="273" r:id="rId22"/>
    <p:sldId id="274" r:id="rId23"/>
    <p:sldId id="275" r:id="rId24"/>
    <p:sldId id="260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61" r:id="rId33"/>
    <p:sldId id="283" r:id="rId34"/>
    <p:sldId id="262" r:id="rId35"/>
    <p:sldId id="286" r:id="rId36"/>
    <p:sldId id="28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277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76957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9954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47825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8534400" cy="1371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SG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057400"/>
            <a:ext cx="85344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SG" alt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SG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20201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32986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73280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752600"/>
            <a:ext cx="33909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752600"/>
            <a:ext cx="33909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2398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282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262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5898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655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0708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24711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9175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85738"/>
            <a:ext cx="2133600" cy="6367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5738"/>
            <a:ext cx="6248400" cy="63674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682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4646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257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6815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1569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4905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4401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665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95125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1623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058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57587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3649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9898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1416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5833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4621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6174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4475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2263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958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9024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20529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8435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85376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5392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186058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48131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281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956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23003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89660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56758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17763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SG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55065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170388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291497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626055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10696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59250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212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955005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18440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536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1831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04324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119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000810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7548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1036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467784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99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98369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31972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766268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9065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960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69054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5377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4200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5051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5574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63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07731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628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9918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4660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81592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79289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985128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458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4250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52586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48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46280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995090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92796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2295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931275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88700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88567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026723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90904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50526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831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9252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5738"/>
            <a:ext cx="85344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SG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752600"/>
            <a:ext cx="6934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SG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S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475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rgbClr val="969696"/>
                </a:solidFill>
              </a:defRPr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rgbClr val="777777"/>
                </a:solidFill>
              </a:defRPr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2321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9604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043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082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959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5798A1-140A-471B-AA27-3DDE5C625FB2}" type="datetimeFigureOut">
              <a:rPr lang="en-SG" smtClean="0"/>
              <a:t>31/8/2019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4977314-72D3-4E38-B061-9F7300B3793B}" type="slidenum">
              <a:rPr lang="en-SG" smtClean="0"/>
              <a:t>‹#›</a:t>
            </a:fld>
            <a:endParaRPr lang="en-SG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57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27" y="1747981"/>
            <a:ext cx="8534400" cy="2140528"/>
          </a:xfrm>
        </p:spPr>
        <p:txBody>
          <a:bodyPr/>
          <a:lstStyle/>
          <a:p>
            <a:r>
              <a:rPr lang="en-US" sz="8000" dirty="0" smtClean="0"/>
              <a:t>B</a:t>
            </a:r>
            <a:r>
              <a:rPr lang="en-US" sz="6600" dirty="0" smtClean="0"/>
              <a:t>asis of </a:t>
            </a:r>
            <a:br>
              <a:rPr lang="en-US" sz="6600" dirty="0" smtClean="0"/>
            </a:br>
            <a:r>
              <a:rPr lang="en-US" sz="6600" dirty="0" smtClean="0">
                <a:solidFill>
                  <a:srgbClr val="FFFF00"/>
                </a:solidFill>
              </a:rPr>
              <a:t>the </a:t>
            </a:r>
            <a:r>
              <a:rPr lang="en-US" sz="8000" dirty="0" smtClean="0">
                <a:solidFill>
                  <a:srgbClr val="FFFF00"/>
                </a:solidFill>
              </a:rPr>
              <a:t>G</a:t>
            </a:r>
            <a:r>
              <a:rPr lang="en-US" sz="6600" dirty="0" smtClean="0">
                <a:solidFill>
                  <a:srgbClr val="FFFF00"/>
                </a:solidFill>
              </a:rPr>
              <a:t>ospel</a:t>
            </a:r>
            <a:endParaRPr lang="en-SG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9116"/>
            <a:ext cx="6927273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hnschrift Light SemiCondensed" panose="020B0502040204020203" pitchFamily="34" charset="0"/>
              </a:rPr>
              <a:t>God has only </a:t>
            </a:r>
          </a:p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One Remedy for Sin</a:t>
            </a:r>
            <a:endParaRPr lang="en-SG" sz="40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727" y="3131128"/>
            <a:ext cx="80171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Only Remedy </a:t>
            </a:r>
            <a:r>
              <a:rPr lang="en-US" sz="2800" dirty="0" smtClean="0"/>
              <a:t>God has ever had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Only Remedy God </a:t>
            </a:r>
            <a:r>
              <a:rPr lang="en-US" sz="2800" dirty="0" smtClean="0"/>
              <a:t>ever offered to Man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All-Sufficient </a:t>
            </a:r>
            <a:r>
              <a:rPr lang="en-US" sz="2800" dirty="0" smtClean="0"/>
              <a:t>Remedy with Power to Save</a:t>
            </a:r>
          </a:p>
          <a:p>
            <a:endParaRPr lang="en-US" sz="2800" dirty="0"/>
          </a:p>
          <a:p>
            <a:r>
              <a:rPr lang="en-US" sz="2800" b="1" dirty="0" smtClean="0">
                <a:solidFill>
                  <a:srgbClr val="C00000"/>
                </a:solidFill>
              </a:rPr>
              <a:t>Hebrews 7:25</a:t>
            </a:r>
            <a:endParaRPr lang="en-SG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9116"/>
            <a:ext cx="7906327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hnschrift Light SemiCondensed" panose="020B0502040204020203" pitchFamily="34" charset="0"/>
              </a:rPr>
              <a:t>The Blood means the </a:t>
            </a:r>
          </a:p>
          <a:p>
            <a:pPr algn="ctr"/>
            <a:r>
              <a:rPr lang="en-US" sz="4000" b="1" dirty="0" smtClean="0">
                <a:latin typeface="Bahnschrift Light SemiCondensed" panose="020B0502040204020203" pitchFamily="34" charset="0"/>
              </a:rPr>
              <a:t>Giving of the Life of the Son of God</a:t>
            </a:r>
          </a:p>
          <a:p>
            <a:pPr algn="ctr"/>
            <a:r>
              <a:rPr lang="en-US" sz="4000" dirty="0" smtClean="0">
                <a:latin typeface="Bahnschrift Light SemiCondensed" panose="020B0502040204020203" pitchFamily="34" charset="0"/>
              </a:rPr>
              <a:t>For the Redemption of Lost Mankind</a:t>
            </a:r>
            <a:endParaRPr lang="en-SG" sz="40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1127" y="3796147"/>
            <a:ext cx="80171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Life is in the Blood</a:t>
            </a:r>
          </a:p>
          <a:p>
            <a:r>
              <a:rPr lang="en-US" sz="2800" dirty="0" smtClean="0"/>
              <a:t>Giving Himself a Ransom for Many</a:t>
            </a:r>
          </a:p>
          <a:p>
            <a:r>
              <a:rPr lang="en-US" sz="2800" dirty="0" smtClean="0"/>
              <a:t>His Soul an Offering for Sin</a:t>
            </a:r>
          </a:p>
          <a:p>
            <a:endParaRPr lang="en-US" sz="2800" dirty="0"/>
          </a:p>
          <a:p>
            <a:r>
              <a:rPr lang="en-US" sz="2800" b="1" dirty="0" smtClean="0">
                <a:solidFill>
                  <a:srgbClr val="C00000"/>
                </a:solidFill>
              </a:rPr>
              <a:t>Isaiah 53:11</a:t>
            </a:r>
            <a:endParaRPr lang="en-SG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" y="2194074"/>
            <a:ext cx="608016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2) What did His Blood on the Cross </a:t>
            </a:r>
            <a:r>
              <a:rPr lang="en-US" sz="4000" b="1" dirty="0" smtClean="0">
                <a:solidFill>
                  <a:srgbClr val="FFFF00"/>
                </a:solidFill>
              </a:rPr>
              <a:t>Secure</a:t>
            </a:r>
            <a:r>
              <a:rPr lang="en-US" sz="4000" b="1" dirty="0" smtClean="0"/>
              <a:t>?</a:t>
            </a:r>
            <a:endParaRPr lang="en-SG" sz="24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8531" y="2840621"/>
            <a:ext cx="556292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742950" marR="0" lvl="0" indent="-7429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J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ustification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9128" y="1450108"/>
            <a:ext cx="484909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When God “JUSTIFIES” a sinner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 smtClean="0"/>
              <a:t>He is RESTORED to INNOCENCE in the sight of God</a:t>
            </a:r>
            <a:endParaRPr lang="en-SG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2831"/>
            <a:ext cx="3237257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8531" y="2840621"/>
            <a:ext cx="556292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2. </a:t>
            </a:r>
            <a:r>
              <a:rPr lang="en-US" sz="5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</a:t>
            </a:r>
            <a:r>
              <a:rPr lang="en-US" sz="48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ropitiation</a:t>
            </a:r>
            <a:endParaRPr kumimoji="0" lang="en-SG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1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526" y="230909"/>
            <a:ext cx="7638473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1 John 2:2</a:t>
            </a:r>
          </a:p>
          <a:p>
            <a:endParaRPr lang="en-US" sz="4400" b="1" dirty="0"/>
          </a:p>
          <a:p>
            <a:r>
              <a:rPr lang="en-US" sz="4400" b="1" dirty="0" smtClean="0">
                <a:solidFill>
                  <a:srgbClr val="C00000"/>
                </a:solidFill>
              </a:rPr>
              <a:t>Propitiation means:</a:t>
            </a:r>
          </a:p>
          <a:p>
            <a:r>
              <a:rPr lang="en-US" sz="4400" b="1" dirty="0" smtClean="0"/>
              <a:t>To Make Favor</a:t>
            </a:r>
          </a:p>
          <a:p>
            <a:r>
              <a:rPr lang="en-US" sz="4400" b="1" dirty="0" smtClean="0"/>
              <a:t>To Appease</a:t>
            </a:r>
            <a:endParaRPr lang="en-SG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4" y="3880426"/>
            <a:ext cx="7239332" cy="26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63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8531" y="2840621"/>
            <a:ext cx="556292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Arial Black" panose="020B0A04020102020204" pitchFamily="34" charset="0"/>
              </a:rPr>
              <a:t>3</a:t>
            </a:r>
            <a:r>
              <a:rPr lang="en-US" sz="48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. </a:t>
            </a:r>
            <a:r>
              <a:rPr lang="en-US" sz="5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R</a:t>
            </a:r>
            <a:r>
              <a:rPr lang="en-US" sz="48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edemption</a:t>
            </a:r>
            <a:endParaRPr kumimoji="0" lang="en-SG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9054" y="812800"/>
            <a:ext cx="5246254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Redemption:</a:t>
            </a:r>
          </a:p>
          <a:p>
            <a:r>
              <a:rPr lang="en-US" sz="4400" b="1" dirty="0" smtClean="0"/>
              <a:t>From Sin</a:t>
            </a:r>
          </a:p>
          <a:p>
            <a:r>
              <a:rPr lang="en-US" sz="4400" b="1" dirty="0" smtClean="0"/>
              <a:t>Of the Sinner</a:t>
            </a:r>
            <a:endParaRPr lang="en-SG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55" y="987713"/>
            <a:ext cx="3236046" cy="488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376387" y="3644643"/>
            <a:ext cx="4385688" cy="144655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4400" b="1" dirty="0" smtClean="0">
                <a:solidFill>
                  <a:prstClr val="black"/>
                </a:solidFill>
              </a:rPr>
              <a:t>Psalm </a:t>
            </a:r>
            <a:r>
              <a:rPr lang="en-US" sz="4400" b="1" dirty="0" smtClean="0">
                <a:solidFill>
                  <a:prstClr val="black"/>
                </a:solidFill>
              </a:rPr>
              <a:t>106:10</a:t>
            </a:r>
          </a:p>
          <a:p>
            <a:pPr lvl="0"/>
            <a:r>
              <a:rPr lang="en-US" sz="4400" b="1" dirty="0" smtClean="0">
                <a:solidFill>
                  <a:prstClr val="black"/>
                </a:solidFill>
              </a:rPr>
              <a:t>Galatians 3: 13-14</a:t>
            </a:r>
            <a:endParaRPr 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460" y="193963"/>
            <a:ext cx="789709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Romans 6:12</a:t>
            </a:r>
          </a:p>
          <a:p>
            <a:pPr algn="ctr"/>
            <a:r>
              <a:rPr lang="en-US" sz="3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b="1" baseline="30000" dirty="0"/>
              <a:t> </a:t>
            </a:r>
            <a:r>
              <a:rPr lang="en-US" sz="3200" dirty="0"/>
              <a:t>Therefore do not let sin reign in your mortal body so that you obey its evil </a:t>
            </a:r>
            <a:r>
              <a:rPr lang="en-US" sz="3200" dirty="0" smtClean="0"/>
              <a:t>desires”</a:t>
            </a:r>
            <a:endParaRPr lang="en-SG" sz="5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0" y="2369848"/>
            <a:ext cx="82772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9600" y="2382982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 Corinthians 15: 1-6</a:t>
            </a:r>
            <a:endParaRPr lang="en-SG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3636" y="3634509"/>
            <a:ext cx="66768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“…by this Gospel, you are </a:t>
            </a:r>
            <a:r>
              <a:rPr lang="en-US" sz="3600" i="1" dirty="0" smtClean="0">
                <a:solidFill>
                  <a:schemeClr val="bg1"/>
                </a:solidFill>
              </a:rPr>
              <a:t>saved..”</a:t>
            </a:r>
            <a:endParaRPr lang="en-US" sz="3200" i="1" dirty="0" smtClean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S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83"/>
            <a:ext cx="9144000" cy="671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775199" y="351472"/>
            <a:ext cx="4304145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John 8:36</a:t>
            </a:r>
          </a:p>
          <a:p>
            <a:pPr algn="ctr"/>
            <a:r>
              <a:rPr lang="en-US" sz="3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“So if the Son Sets you Free, You will be Free Indeed”</a:t>
            </a:r>
            <a:endParaRPr lang="en-SG" sz="3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8531" y="2840621"/>
            <a:ext cx="556292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4. </a:t>
            </a:r>
            <a:r>
              <a:rPr lang="en-US" sz="5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Forgiveness</a:t>
            </a:r>
            <a:endParaRPr kumimoji="0" lang="en-SG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ke off your sho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45" y="3375548"/>
            <a:ext cx="3315855" cy="258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401455" y="635278"/>
            <a:ext cx="3711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</a:rPr>
              <a:t>Forgiveness of Sins</a:t>
            </a:r>
            <a:endParaRPr lang="en-SG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417" y="2161308"/>
            <a:ext cx="81557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God </a:t>
            </a:r>
            <a:r>
              <a:rPr lang="en-US" sz="3200" b="1" dirty="0" smtClean="0"/>
              <a:t>cannot compromise </a:t>
            </a:r>
            <a:r>
              <a:rPr lang="en-US" sz="3200" dirty="0" smtClean="0"/>
              <a:t>with sin</a:t>
            </a:r>
            <a:r>
              <a:rPr lang="en-SG" sz="3200" dirty="0" smtClean="0"/>
              <a:t> without destroying His Holiness and Justice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The only “holy ground” is </a:t>
            </a:r>
          </a:p>
          <a:p>
            <a:r>
              <a:rPr lang="en-US" sz="3200" dirty="0" smtClean="0"/>
              <a:t>the Blood of Jesus Christ</a:t>
            </a:r>
            <a:endParaRPr lang="en-US" dirty="0"/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42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0618" y="905163"/>
            <a:ext cx="3711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Forgiveness of Sins</a:t>
            </a:r>
            <a:endParaRPr lang="en-SG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144" y="2309091"/>
            <a:ext cx="8155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/>
              <a:t>Sin must be put away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/>
              <a:t>Sin has come between men and God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/>
              <a:t>Sin tramples God’s holiness, justice, mercy and grace</a:t>
            </a:r>
            <a:endParaRPr lang="en-SG" sz="3600" dirty="0" smtClean="0"/>
          </a:p>
          <a:p>
            <a:endParaRPr lang="en-US" dirty="0"/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51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25" y="4144871"/>
            <a:ext cx="3391412" cy="2713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90" y="1357346"/>
            <a:ext cx="3574473" cy="2581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40" y="157017"/>
            <a:ext cx="3289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Day of Atonement</a:t>
            </a:r>
            <a:endParaRPr lang="en-SG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340" y="1821729"/>
            <a:ext cx="4110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One goat was killed and </a:t>
            </a:r>
            <a:r>
              <a:rPr lang="en-US" sz="2800" b="1" dirty="0" smtClean="0"/>
              <a:t>blood sprinkled on the mercy seat </a:t>
            </a:r>
            <a:r>
              <a:rPr lang="en-US" sz="2800" dirty="0" smtClean="0"/>
              <a:t>for atonement of people’s sin</a:t>
            </a:r>
            <a:endParaRPr lang="en-SG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79635" y="4533319"/>
            <a:ext cx="4110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One Goat was </a:t>
            </a:r>
            <a:r>
              <a:rPr lang="en-US" sz="2800" b="1" dirty="0" smtClean="0"/>
              <a:t>led out across the desert </a:t>
            </a:r>
            <a:r>
              <a:rPr lang="en-US" sz="2800" dirty="0" smtClean="0"/>
              <a:t>and disappeared  - the “scapegoat” </a:t>
            </a:r>
            <a:endParaRPr lang="en-SG" sz="2800" dirty="0"/>
          </a:p>
        </p:txBody>
      </p:sp>
      <p:sp>
        <p:nvSpPr>
          <p:cNvPr id="7" name="Rectangle 6"/>
          <p:cNvSpPr/>
          <p:nvPr/>
        </p:nvSpPr>
        <p:spPr>
          <a:xfrm>
            <a:off x="4016413" y="157017"/>
            <a:ext cx="4739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High Priest laid his hand on </a:t>
            </a:r>
            <a:r>
              <a:rPr lang="en-US" sz="2400" dirty="0" smtClean="0">
                <a:solidFill>
                  <a:srgbClr val="C00000"/>
                </a:solidFill>
              </a:rPr>
              <a:t>two Goats and confessed the sins of the people on the goat</a:t>
            </a:r>
            <a:endParaRPr lang="en-SG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61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8531" y="2840621"/>
            <a:ext cx="556292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Arial Black" panose="020B0A04020102020204" pitchFamily="34" charset="0"/>
              </a:rPr>
              <a:t>5</a:t>
            </a:r>
            <a:r>
              <a:rPr lang="en-US" sz="48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. </a:t>
            </a:r>
            <a:r>
              <a:rPr lang="en-US" sz="5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Peace</a:t>
            </a:r>
            <a:endParaRPr kumimoji="0" lang="en-SG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2035" y="1191981"/>
            <a:ext cx="48952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Colossians 1: 19-20</a:t>
            </a:r>
          </a:p>
          <a:p>
            <a:pPr algn="ctr"/>
            <a:endParaRPr lang="en-US" sz="4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“…by making Peace Through His Blood Shed on the Cross”</a:t>
            </a:r>
            <a:endParaRPr lang="en-SG" sz="3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4996872"/>
            <a:ext cx="7191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God gives us a Peace that </a:t>
            </a:r>
            <a:r>
              <a:rPr lang="en-US" sz="3200" b="1" dirty="0" smtClean="0"/>
              <a:t>Surpasses all understanding</a:t>
            </a:r>
            <a:endParaRPr lang="en-SG" sz="3200" b="1" dirty="0"/>
          </a:p>
        </p:txBody>
      </p:sp>
    </p:spTree>
    <p:extLst>
      <p:ext uri="{BB962C8B-B14F-4D97-AF65-F5344CB8AC3E}">
        <p14:creationId xmlns:p14="http://schemas.microsoft.com/office/powerpoint/2010/main" val="166704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8779" y="774430"/>
            <a:ext cx="7007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Paul’s deep concerns for the Church spiritually</a:t>
            </a:r>
            <a:endParaRPr lang="en-SG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RRA News Service: Brushing up on Our Moral Hygie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82" y="4910086"/>
            <a:ext cx="3364729" cy="1505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5" y="5069529"/>
            <a:ext cx="2806567" cy="1480464"/>
          </a:xfrm>
          <a:prstGeom prst="rect">
            <a:avLst/>
          </a:prstGeom>
        </p:spPr>
      </p:pic>
      <p:pic>
        <p:nvPicPr>
          <p:cNvPr id="1026" name="Picture 2" descr="Image result for church moral fail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1" r="29641"/>
          <a:stretch/>
        </p:blipFill>
        <p:spPr bwMode="auto">
          <a:xfrm>
            <a:off x="2695073" y="2473292"/>
            <a:ext cx="2637322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8029" y="5322771"/>
            <a:ext cx="6173485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 Black" panose="020B0A04020102020204" pitchFamily="34" charset="0"/>
              </a:rPr>
              <a:t>Colossians 1: 19-20</a:t>
            </a:r>
            <a:endParaRPr lang="en-SG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1573" cy="715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37137" y="1099128"/>
            <a:ext cx="38482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 smtClean="0"/>
              <a:t>What does Jesus’s Blood on the Cross </a:t>
            </a:r>
            <a:r>
              <a:rPr lang="en-US" sz="4000" b="1" dirty="0" smtClean="0">
                <a:solidFill>
                  <a:srgbClr val="C00000"/>
                </a:solidFill>
              </a:rPr>
              <a:t>mean</a:t>
            </a:r>
            <a:r>
              <a:rPr lang="en-US" sz="3600" b="1" dirty="0" smtClean="0"/>
              <a:t>?</a:t>
            </a:r>
          </a:p>
          <a:p>
            <a:pPr marL="342900" indent="-342900">
              <a:buAutoNum type="arabicPeriod"/>
            </a:pPr>
            <a:endParaRPr lang="en-US" sz="3600" b="1" dirty="0" smtClean="0"/>
          </a:p>
          <a:p>
            <a:pPr marL="342900" indent="-342900">
              <a:buAutoNum type="arabicPeriod"/>
            </a:pPr>
            <a:endParaRPr lang="en-US" sz="3600" b="1" dirty="0"/>
          </a:p>
          <a:p>
            <a:pPr marL="342900" indent="-342900">
              <a:buAutoNum type="arabicPeriod"/>
            </a:pPr>
            <a:r>
              <a:rPr lang="en-US" sz="3600" b="1" dirty="0" smtClean="0"/>
              <a:t>What did His Blood on the Cross </a:t>
            </a:r>
            <a:r>
              <a:rPr lang="en-US" sz="4000" b="1" dirty="0" smtClean="0">
                <a:solidFill>
                  <a:srgbClr val="C00000"/>
                </a:solidFill>
              </a:rPr>
              <a:t>secure</a:t>
            </a:r>
            <a:r>
              <a:rPr lang="en-US" sz="3600" b="1" dirty="0" smtClean="0"/>
              <a:t>?</a:t>
            </a:r>
            <a:endParaRPr lang="en-SG" sz="3600" b="1" dirty="0"/>
          </a:p>
        </p:txBody>
      </p:sp>
    </p:spTree>
    <p:extLst>
      <p:ext uri="{BB962C8B-B14F-4D97-AF65-F5344CB8AC3E}">
        <p14:creationId xmlns:p14="http://schemas.microsoft.com/office/powerpoint/2010/main" val="79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3" y="-75909"/>
            <a:ext cx="9209434" cy="6933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8593" y="3528291"/>
            <a:ext cx="7105407" cy="218521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Colossians 1:18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Pre-Eminence :</a:t>
            </a:r>
          </a:p>
          <a:p>
            <a:pPr algn="ctr"/>
            <a:r>
              <a:rPr lang="en-US" sz="3200" b="1" dirty="0" smtClean="0"/>
              <a:t>He is Above and Before ALL Things</a:t>
            </a:r>
          </a:p>
          <a:p>
            <a:pPr algn="ctr"/>
            <a:r>
              <a:rPr lang="en-US" sz="3200" b="1" dirty="0" smtClean="0"/>
              <a:t>He is Superior and Surpassing Everything</a:t>
            </a:r>
            <a:endParaRPr lang="en-SG" sz="3200" b="1" dirty="0"/>
          </a:p>
        </p:txBody>
      </p:sp>
    </p:spTree>
    <p:extLst>
      <p:ext uri="{BB962C8B-B14F-4D97-AF65-F5344CB8AC3E}">
        <p14:creationId xmlns:p14="http://schemas.microsoft.com/office/powerpoint/2010/main" val="30355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" y="2194074"/>
            <a:ext cx="608016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742950" indent="-742950" algn="ctr">
              <a:buAutoNum type="arabicParenR"/>
            </a:pPr>
            <a:r>
              <a:rPr lang="en-US" sz="4000" b="1" dirty="0" smtClean="0"/>
              <a:t>What does </a:t>
            </a:r>
          </a:p>
          <a:p>
            <a:pPr algn="ctr"/>
            <a:r>
              <a:rPr lang="en-US" sz="4000" b="1" dirty="0" smtClean="0"/>
              <a:t>Jesus’s Blood </a:t>
            </a:r>
          </a:p>
          <a:p>
            <a:pPr algn="ctr"/>
            <a:r>
              <a:rPr lang="en-US" sz="4000" b="1" dirty="0" smtClean="0"/>
              <a:t>on the Cross </a:t>
            </a:r>
            <a:r>
              <a:rPr lang="en-US" sz="4000" b="1" dirty="0" smtClean="0">
                <a:solidFill>
                  <a:srgbClr val="FFFF00"/>
                </a:solidFill>
              </a:rPr>
              <a:t>mean</a:t>
            </a:r>
            <a:r>
              <a:rPr lang="en-US" sz="4000" b="1" dirty="0" smtClean="0"/>
              <a:t>?</a:t>
            </a:r>
            <a:endParaRPr lang="en-SG" sz="24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2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Atonement Made Easy, Part 1 | Mike's Place on the We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900016"/>
            <a:ext cx="3140364" cy="5135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4" y="2194074"/>
            <a:ext cx="4944088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4000" b="1" dirty="0" smtClean="0"/>
              <a:t>His Blood on the Cross is</a:t>
            </a:r>
          </a:p>
          <a:p>
            <a:pPr algn="ctr"/>
            <a:r>
              <a:rPr lang="en-US" sz="4000" b="1" dirty="0" smtClean="0">
                <a:latin typeface="Berlin Sans FB Demi" panose="020E0802020502020306" pitchFamily="34" charset="0"/>
              </a:rPr>
              <a:t>ATONING BLOOD</a:t>
            </a:r>
            <a:endParaRPr lang="en-SG" sz="24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9912" y="3247225"/>
            <a:ext cx="4944088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hnschrift Light SemiCondensed" panose="020B0502040204020203" pitchFamily="34" charset="0"/>
              </a:rPr>
              <a:t>“Without the Shedding of Blood – there is No Forgiveness of Sin”</a:t>
            </a:r>
            <a:endParaRPr lang="en-SG" sz="4000" dirty="0">
              <a:latin typeface="Bahnschrift Light SemiCondensed" panose="020B0502040204020203" pitchFamily="34" charset="0"/>
            </a:endParaRPr>
          </a:p>
        </p:txBody>
      </p:sp>
      <p:pic>
        <p:nvPicPr>
          <p:cNvPr id="4" name="Picture 3" descr="The Wrath of the Lamb (T.F. Torrance on Revelation 6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68801" cy="51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P_SRELI_TXT_Bible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ppt/theme/theme4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5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8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D70F05259FFD429B133535FD41AB4E" ma:contentTypeVersion="11" ma:contentTypeDescription="Create a new document." ma:contentTypeScope="" ma:versionID="a41134f62a747a7e86da6d43d6e8d981">
  <xsd:schema xmlns:xsd="http://www.w3.org/2001/XMLSchema" xmlns:xs="http://www.w3.org/2001/XMLSchema" xmlns:p="http://schemas.microsoft.com/office/2006/metadata/properties" xmlns:ns3="a52aa490-df4e-487b-a0a9-dc19d23023f1" xmlns:ns4="1b4e6ddf-3892-423e-a2b3-19a83a51618b" targetNamespace="http://schemas.microsoft.com/office/2006/metadata/properties" ma:root="true" ma:fieldsID="df1471164413134b5ae4940eba34e717" ns3:_="" ns4:_="">
    <xsd:import namespace="a52aa490-df4e-487b-a0a9-dc19d23023f1"/>
    <xsd:import namespace="1b4e6ddf-3892-423e-a2b3-19a83a5161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aa490-df4e-487b-a0a9-dc19d23023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e6ddf-3892-423e-a2b3-19a83a51618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A4526B-2DF2-4B48-AFBA-6888BB986FA0}">
  <ds:schemaRefs>
    <ds:schemaRef ds:uri="http://schemas.microsoft.com/office/2006/documentManagement/types"/>
    <ds:schemaRef ds:uri="1b4e6ddf-3892-423e-a2b3-19a83a51618b"/>
    <ds:schemaRef ds:uri="http://purl.org/dc/elements/1.1/"/>
    <ds:schemaRef ds:uri="http://schemas.microsoft.com/office/2006/metadata/properties"/>
    <ds:schemaRef ds:uri="a52aa490-df4e-487b-a0a9-dc19d23023f1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9F9B287-6FD1-40CF-B696-DF7C653A15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0A032B-F3C3-4B8D-A784-7AE993E3F4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2aa490-df4e-487b-a0a9-dc19d23023f1"/>
    <ds:schemaRef ds:uri="1b4e6ddf-3892-423e-a2b3-19a83a5161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377</Words>
  <Application>Microsoft Office PowerPoint</Application>
  <PresentationFormat>On-screen Show (4:3)</PresentationFormat>
  <Paragraphs>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49" baseType="lpstr">
      <vt:lpstr>Arial</vt:lpstr>
      <vt:lpstr>Arial Black</vt:lpstr>
      <vt:lpstr>Bahnschrift Light SemiCondensed</vt:lpstr>
      <vt:lpstr>Berlin Sans FB Demi</vt:lpstr>
      <vt:lpstr>Calibri</vt:lpstr>
      <vt:lpstr>Calibri Light</vt:lpstr>
      <vt:lpstr>Century Gothic</vt:lpstr>
      <vt:lpstr>Century Schoolbook</vt:lpstr>
      <vt:lpstr>Corbel</vt:lpstr>
      <vt:lpstr>Garamond</vt:lpstr>
      <vt:lpstr>Gill Sans MT</vt:lpstr>
      <vt:lpstr>Rockwell</vt:lpstr>
      <vt:lpstr>Rockwell Condensed</vt:lpstr>
      <vt:lpstr>Wingdings</vt:lpstr>
      <vt:lpstr>Wingdings 2</vt:lpstr>
      <vt:lpstr>Office Theme</vt:lpstr>
      <vt:lpstr>PPP_SRELI_TXT_Bible3</vt:lpstr>
      <vt:lpstr>View</vt:lpstr>
      <vt:lpstr>Vapor Trail</vt:lpstr>
      <vt:lpstr>Wood Type</vt:lpstr>
      <vt:lpstr>Organic</vt:lpstr>
      <vt:lpstr>Gallery</vt:lpstr>
      <vt:lpstr>Feathered</vt:lpstr>
      <vt:lpstr>Basis of  the Gospel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of  the Gospel</dc:title>
  <dc:creator>Joanna Tam</dc:creator>
  <cp:lastModifiedBy>Naomi Dowdy</cp:lastModifiedBy>
  <cp:revision>29</cp:revision>
  <dcterms:created xsi:type="dcterms:W3CDTF">2019-08-31T06:53:51Z</dcterms:created>
  <dcterms:modified xsi:type="dcterms:W3CDTF">2019-08-31T10:44:20Z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0x01010040D70F05259FFD429B133535FD41AB4E</vt:lpwstr>
  </property>
</Properties>
</file>